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8" r:id="rId5"/>
    <p:sldId id="262" r:id="rId6"/>
    <p:sldId id="280" r:id="rId7"/>
    <p:sldId id="476" r:id="rId8"/>
    <p:sldId id="474" r:id="rId9"/>
    <p:sldId id="477" r:id="rId10"/>
    <p:sldId id="478" r:id="rId11"/>
    <p:sldId id="479" r:id="rId12"/>
    <p:sldId id="481" r:id="rId13"/>
    <p:sldId id="485" r:id="rId14"/>
    <p:sldId id="488" r:id="rId15"/>
    <p:sldId id="480" r:id="rId16"/>
    <p:sldId id="475" r:id="rId17"/>
    <p:sldId id="492" r:id="rId18"/>
    <p:sldId id="493" r:id="rId19"/>
    <p:sldId id="489" r:id="rId20"/>
    <p:sldId id="490" r:id="rId21"/>
    <p:sldId id="483" r:id="rId22"/>
    <p:sldId id="491" r:id="rId23"/>
    <p:sldId id="469" r:id="rId24"/>
    <p:sldId id="46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FFFF"/>
    <a:srgbClr val="00A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0" autoAdjust="0"/>
    <p:restoredTop sz="93257" autoAdjust="0"/>
  </p:normalViewPr>
  <p:slideViewPr>
    <p:cSldViewPr snapToGrid="0" snapToObjects="1">
      <p:cViewPr varScale="1">
        <p:scale>
          <a:sx n="92" d="100"/>
          <a:sy n="92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B669-B1AD-3B44-A483-626CDF40E967}" type="datetimeFigureOut">
              <a:rPr lang="en-US" smtClean="0"/>
              <a:t>23/06/20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19BB-D6F2-7F4E-BCF4-03E7AD42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203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376C6-FD40-1441-BBF1-4BFD3F95C359}" type="datetimeFigureOut">
              <a:rPr lang="en-US" smtClean="0"/>
              <a:t>23/06/20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57B00-66C8-734C-894C-56D552945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521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5298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LOGOTYPE-2LIGNES-couleu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5" y="1479486"/>
            <a:ext cx="5516971" cy="276082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219957" y="5251472"/>
            <a:ext cx="3609218" cy="663553"/>
          </a:xfrm>
        </p:spPr>
        <p:txBody>
          <a:bodyPr anchor="t">
            <a:normAutofit/>
          </a:bodyPr>
          <a:lstStyle>
            <a:lvl1pPr algn="l">
              <a:defRPr sz="1800" b="1" cap="all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[Speaker name]</a:t>
            </a:r>
            <a:br>
              <a:rPr lang="en-US" noProof="0" dirty="0"/>
            </a:br>
            <a:r>
              <a:rPr lang="en-US" noProof="0" dirty="0"/>
              <a:t>[Event name/date/place]</a:t>
            </a:r>
          </a:p>
        </p:txBody>
      </p:sp>
      <p:pic>
        <p:nvPicPr>
          <p:cNvPr id="5" name="Picture 4" descr="eu_fla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4" y="177043"/>
            <a:ext cx="566594" cy="37585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229137" y="149525"/>
            <a:ext cx="2794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Funded by the Horizon 2020</a:t>
            </a:r>
            <a:r>
              <a:rPr lang="en-US" sz="105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50" baseline="0" dirty="0" err="1">
                <a:solidFill>
                  <a:schemeClr val="accent1">
                    <a:lumMod val="75000"/>
                  </a:schemeClr>
                </a:solidFill>
              </a:rPr>
              <a:t>programme</a:t>
            </a:r>
            <a:r>
              <a:rPr lang="en-US" sz="1050" baseline="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050" baseline="0" dirty="0">
                <a:solidFill>
                  <a:schemeClr val="accent1">
                    <a:lumMod val="75000"/>
                  </a:schemeClr>
                </a:solidFill>
              </a:rPr>
              <a:t>of the European Union</a:t>
            </a: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715172" y="4240307"/>
            <a:ext cx="371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www.hotmaps-project.eu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378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6900" y="1076324"/>
            <a:ext cx="2549525" cy="4554539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8629" y="1076324"/>
            <a:ext cx="2549525" cy="455454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58978" y="1076324"/>
            <a:ext cx="2549525" cy="455454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54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LOGOTYPE-PI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6" y="831812"/>
            <a:ext cx="3976668" cy="397666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715171" y="6141899"/>
            <a:ext cx="411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/>
                </a:solidFill>
              </a:rPr>
              <a:t>www.hotmaps-project.eu</a:t>
            </a:r>
          </a:p>
        </p:txBody>
      </p:sp>
      <p:sp>
        <p:nvSpPr>
          <p:cNvPr id="20" name="Text Placeholder 3"/>
          <p:cNvSpPr>
            <a:spLocks noGrp="1"/>
          </p:cNvSpPr>
          <p:nvPr userDrawn="1">
            <p:ph type="body" sz="half" idx="10" hasCustomPrompt="1"/>
          </p:nvPr>
        </p:nvSpPr>
        <p:spPr>
          <a:xfrm>
            <a:off x="906336" y="4924425"/>
            <a:ext cx="7331328" cy="364469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rgbClr val="00A7BA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noProof="0" dirty="0"/>
              <a:t>[Speaker Name]</a:t>
            </a:r>
          </a:p>
        </p:txBody>
      </p:sp>
      <p:pic>
        <p:nvPicPr>
          <p:cNvPr id="7" name="Picture 6" descr="eu_fla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4" y="177043"/>
            <a:ext cx="566594" cy="3758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229137" y="149525"/>
            <a:ext cx="2794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27D8A"/>
                </a:solidFill>
              </a:rPr>
              <a:t>Funded by the Horizon 2020</a:t>
            </a:r>
            <a:r>
              <a:rPr lang="en-US" sz="1050" baseline="0" dirty="0">
                <a:solidFill>
                  <a:srgbClr val="027D8A"/>
                </a:solidFill>
              </a:rPr>
              <a:t> </a:t>
            </a:r>
            <a:r>
              <a:rPr lang="en-US" sz="1050" baseline="0" dirty="0" err="1">
                <a:solidFill>
                  <a:srgbClr val="027D8A"/>
                </a:solidFill>
              </a:rPr>
              <a:t>programme</a:t>
            </a:r>
            <a:r>
              <a:rPr lang="en-US" sz="1050" baseline="0" dirty="0">
                <a:solidFill>
                  <a:srgbClr val="027D8A"/>
                </a:solidFill>
              </a:rPr>
              <a:t> </a:t>
            </a:r>
          </a:p>
          <a:p>
            <a:r>
              <a:rPr lang="en-US" sz="1050" baseline="0" dirty="0">
                <a:solidFill>
                  <a:srgbClr val="027D8A"/>
                </a:solidFill>
              </a:rPr>
              <a:t>of the European Union</a:t>
            </a:r>
            <a:endParaRPr lang="en-US" sz="1050" dirty="0">
              <a:solidFill>
                <a:srgbClr val="027D8A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891931" y="4219575"/>
            <a:ext cx="13601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3"/>
                </a:solidFill>
              </a:rPr>
              <a:t>Contact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906336" y="5288895"/>
            <a:ext cx="7331328" cy="3636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rgbClr val="00A7BA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noProof="0" dirty="0"/>
              <a:t>[</a:t>
            </a:r>
            <a:r>
              <a:rPr lang="en-US" noProof="0" dirty="0" err="1"/>
              <a:t>Organisation</a:t>
            </a:r>
            <a:r>
              <a:rPr lang="en-US" noProof="0" dirty="0"/>
              <a:t>]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906427" y="5648325"/>
            <a:ext cx="7331328" cy="36360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rgbClr val="00A7BA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noProof="0" dirty="0"/>
              <a:t>[E-mail, </a:t>
            </a:r>
            <a:r>
              <a:rPr lang="en-US" noProof="0" dirty="0" err="1"/>
              <a:t>etc</a:t>
            </a:r>
            <a:r>
              <a:rPr lang="en-US" noProof="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821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677" y="5041922"/>
            <a:ext cx="706603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28677" y="3541735"/>
            <a:ext cx="706603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pic>
        <p:nvPicPr>
          <p:cNvPr id="4" name="Picture 10" descr="eu_fla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4" y="454324"/>
            <a:ext cx="566594" cy="375850"/>
          </a:xfrm>
          <a:prstGeom prst="rect">
            <a:avLst/>
          </a:prstGeom>
        </p:spPr>
      </p:pic>
      <p:sp>
        <p:nvSpPr>
          <p:cNvPr id="5" name="TextBox 11"/>
          <p:cNvSpPr txBox="1"/>
          <p:nvPr userDrawn="1"/>
        </p:nvSpPr>
        <p:spPr>
          <a:xfrm>
            <a:off x="6229137" y="426806"/>
            <a:ext cx="2794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A7BA"/>
                </a:solidFill>
              </a:rPr>
              <a:t>Funded by the Horizon 2020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  <a:r>
              <a:rPr lang="en-US" sz="1050" baseline="0" dirty="0" err="1">
                <a:solidFill>
                  <a:srgbClr val="00A7BA"/>
                </a:solidFill>
              </a:rPr>
              <a:t>programme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</a:p>
          <a:p>
            <a:r>
              <a:rPr lang="en-US" sz="1050" baseline="0" dirty="0">
                <a:solidFill>
                  <a:srgbClr val="00A7BA"/>
                </a:solidFill>
              </a:rPr>
              <a:t>of the European Union</a:t>
            </a:r>
            <a:endParaRPr lang="en-US" sz="1050" dirty="0">
              <a:solidFill>
                <a:srgbClr val="00A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0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43232" y="6422242"/>
            <a:ext cx="9433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TYPE-PI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778" y="1202074"/>
            <a:ext cx="5961556" cy="5745481"/>
          </a:xfrm>
          <a:prstGeom prst="rect">
            <a:avLst/>
          </a:prstGeom>
        </p:spPr>
      </p:pic>
      <p:pic>
        <p:nvPicPr>
          <p:cNvPr id="7" name="Picture 10" descr="eu_fla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4" y="177043"/>
            <a:ext cx="566594" cy="375850"/>
          </a:xfrm>
          <a:prstGeom prst="rect">
            <a:avLst/>
          </a:prstGeom>
        </p:spPr>
      </p:pic>
      <p:sp>
        <p:nvSpPr>
          <p:cNvPr id="8" name="TextBox 11"/>
          <p:cNvSpPr txBox="1"/>
          <p:nvPr userDrawn="1"/>
        </p:nvSpPr>
        <p:spPr>
          <a:xfrm>
            <a:off x="6229137" y="149525"/>
            <a:ext cx="2794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A7BA"/>
                </a:solidFill>
              </a:rPr>
              <a:t>Funded by the Horizon 2020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  <a:r>
              <a:rPr lang="en-US" sz="1050" baseline="0" dirty="0" err="1">
                <a:solidFill>
                  <a:srgbClr val="00A7BA"/>
                </a:solidFill>
              </a:rPr>
              <a:t>programme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</a:p>
          <a:p>
            <a:r>
              <a:rPr lang="en-US" sz="1050" baseline="0" dirty="0">
                <a:solidFill>
                  <a:srgbClr val="00A7BA"/>
                </a:solidFill>
              </a:rPr>
              <a:t>of the European Union</a:t>
            </a:r>
            <a:endParaRPr lang="en-US" sz="1050" dirty="0">
              <a:solidFill>
                <a:srgbClr val="00A7BA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28677" y="5041922"/>
            <a:ext cx="706603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28677" y="3541735"/>
            <a:ext cx="706603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91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43232" y="6422242"/>
            <a:ext cx="9433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0"/>
            <a:ext cx="7715249" cy="1033499"/>
          </a:xfrm>
        </p:spPr>
        <p:txBody>
          <a:bodyPr anchor="b">
            <a:normAutofit/>
          </a:bodyPr>
          <a:lstStyle>
            <a:lvl1pPr>
              <a:defRPr sz="3500" b="1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dirty="0"/>
          </a:p>
        </p:txBody>
      </p:sp>
      <p:sp>
        <p:nvSpPr>
          <p:cNvPr id="6" name="Inhaltsplatzhalter 15"/>
          <p:cNvSpPr>
            <a:spLocks noGrp="1"/>
          </p:cNvSpPr>
          <p:nvPr>
            <p:ph sz="quarter" idx="10" hasCustomPrompt="1"/>
          </p:nvPr>
        </p:nvSpPr>
        <p:spPr>
          <a:xfrm>
            <a:off x="971627" y="1419225"/>
            <a:ext cx="7715171" cy="4467225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3"/>
              </a:buBlip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endParaRPr lang="en-US" noProof="0" dirty="0"/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24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43232" y="6422242"/>
            <a:ext cx="9433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TYPE-PI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778" y="1202074"/>
            <a:ext cx="5961556" cy="574548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428677" y="0"/>
            <a:ext cx="7258122" cy="1043025"/>
          </a:xfrm>
        </p:spPr>
        <p:txBody>
          <a:bodyPr>
            <a:normAutofit/>
          </a:bodyPr>
          <a:lstStyle>
            <a:lvl1pPr>
              <a:defRPr sz="3500" b="1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10" hasCustomPrompt="1"/>
          </p:nvPr>
        </p:nvSpPr>
        <p:spPr>
          <a:xfrm>
            <a:off x="1428749" y="1419225"/>
            <a:ext cx="7258049" cy="4467225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3"/>
              </a:buBlip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endParaRPr lang="en-US" noProof="0" dirty="0"/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0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43232" y="6422242"/>
            <a:ext cx="9433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TYPE-PIN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18255"/>
          <a:stretch/>
        </p:blipFill>
        <p:spPr>
          <a:xfrm>
            <a:off x="7176303" y="5231756"/>
            <a:ext cx="4531561" cy="487323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0"/>
            <a:ext cx="7715249" cy="1043025"/>
          </a:xfrm>
        </p:spPr>
        <p:txBody>
          <a:bodyPr>
            <a:normAutofit/>
          </a:bodyPr>
          <a:lstStyle>
            <a:lvl1pPr>
              <a:defRPr sz="3500" b="1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10" hasCustomPrompt="1"/>
          </p:nvPr>
        </p:nvSpPr>
        <p:spPr>
          <a:xfrm>
            <a:off x="971627" y="1419225"/>
            <a:ext cx="7715171" cy="4467225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3"/>
              </a:buBlip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endParaRPr lang="en-US" noProof="0" dirty="0"/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479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07976" y="1447800"/>
            <a:ext cx="3742940" cy="4429039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742950" indent="-285750"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endParaRPr lang="en-US" noProof="0" dirty="0"/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4952510" y="1447800"/>
            <a:ext cx="3734289" cy="4429039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742950" indent="-285750"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07975" y="0"/>
            <a:ext cx="7678823" cy="1033500"/>
          </a:xfrm>
        </p:spPr>
        <p:txBody>
          <a:bodyPr>
            <a:normAutofit/>
          </a:bodyPr>
          <a:lstStyle>
            <a:lvl1pPr>
              <a:defRPr sz="3500" b="1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6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976" y="1201738"/>
            <a:ext cx="3742939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976" y="1925551"/>
            <a:ext cx="3742940" cy="3951288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742950" indent="-285750"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0"/>
          </p:nvPr>
        </p:nvSpPr>
        <p:spPr>
          <a:xfrm>
            <a:off x="4952510" y="1201738"/>
            <a:ext cx="3734289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4952510" y="1925551"/>
            <a:ext cx="3734289" cy="3951288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 marL="742950" indent="-285750"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07975" y="0"/>
            <a:ext cx="7678823" cy="1033500"/>
          </a:xfrm>
        </p:spPr>
        <p:txBody>
          <a:bodyPr>
            <a:normAutofit/>
          </a:bodyPr>
          <a:lstStyle>
            <a:lvl1pPr>
              <a:defRPr sz="3500" b="1"/>
            </a:lvl1pPr>
          </a:lstStyle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15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09840" y="803192"/>
            <a:ext cx="1493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336548" y="1544918"/>
            <a:ext cx="3065465" cy="1770735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967161" y="803192"/>
            <a:ext cx="1493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0"/>
          </p:nvPr>
        </p:nvSpPr>
        <p:spPr>
          <a:xfrm>
            <a:off x="5293869" y="1544919"/>
            <a:ext cx="3081461" cy="1770734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09840" y="3641534"/>
            <a:ext cx="1493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336548" y="4383260"/>
            <a:ext cx="3065465" cy="1770735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967161" y="3641534"/>
            <a:ext cx="14936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endParaRPr lang="en-US" sz="9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12"/>
          </p:nvPr>
        </p:nvSpPr>
        <p:spPr>
          <a:xfrm>
            <a:off x="5340909" y="4383261"/>
            <a:ext cx="3081461" cy="1770734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19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5715" y="0"/>
            <a:ext cx="7701085" cy="1039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715" y="1323974"/>
            <a:ext cx="7701086" cy="50982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Modifier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pic>
        <p:nvPicPr>
          <p:cNvPr id="11" name="Picture 10" descr="LOGOTYPE-PI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6" y="274638"/>
            <a:ext cx="806020" cy="806020"/>
          </a:xfrm>
          <a:prstGeom prst="rect">
            <a:avLst/>
          </a:prstGeom>
        </p:spPr>
      </p:pic>
      <p:sp>
        <p:nvSpPr>
          <p:cNvPr id="13" name="Slide Number Placeholder 6"/>
          <p:cNvSpPr txBox="1">
            <a:spLocks/>
          </p:cNvSpPr>
          <p:nvPr/>
        </p:nvSpPr>
        <p:spPr>
          <a:xfrm>
            <a:off x="143232" y="5892631"/>
            <a:ext cx="943359" cy="4525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43232" y="6422242"/>
            <a:ext cx="9433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/>
          <p:cNvCxnSpPr/>
          <p:nvPr/>
        </p:nvCxnSpPr>
        <p:spPr>
          <a:xfrm>
            <a:off x="582706" y="1039906"/>
            <a:ext cx="8104093" cy="896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366948" y="6443435"/>
            <a:ext cx="618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BDE0290-5A25-48CB-8540-7E77EC8EA248}" type="slidenum">
              <a:rPr lang="de-AT" sz="1400" smtClean="0"/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532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1" r:id="rId2"/>
    <p:sldLayoutId id="2147483663" r:id="rId3"/>
    <p:sldLayoutId id="2147483649" r:id="rId4"/>
    <p:sldLayoutId id="2147483665" r:id="rId5"/>
    <p:sldLayoutId id="2147483664" r:id="rId6"/>
    <p:sldLayoutId id="2147483666" r:id="rId7"/>
    <p:sldLayoutId id="2147483653" r:id="rId8"/>
    <p:sldLayoutId id="2147483661" r:id="rId9"/>
    <p:sldLayoutId id="2147483654" r:id="rId10"/>
    <p:sldLayoutId id="2147483662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500" b="1" kern="1200">
          <a:solidFill>
            <a:srgbClr val="00A7B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3200" kern="1200">
          <a:solidFill>
            <a:srgbClr val="00A7BA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–"/>
        <a:defRPr sz="2800" kern="1200">
          <a:solidFill>
            <a:srgbClr val="00A7BA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2400" kern="1200">
          <a:solidFill>
            <a:srgbClr val="00A7BA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–"/>
        <a:defRPr sz="2000" kern="1200">
          <a:solidFill>
            <a:srgbClr val="00A7BA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»"/>
        <a:defRPr sz="2000" kern="1200">
          <a:solidFill>
            <a:srgbClr val="00A7BA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hotmaps.eu/" TargetMode="Externa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assroom.googl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tmaps-project.eu/" TargetMode="External"/><Relationship Id="rId4" Type="http://schemas.openxmlformats.org/officeDocument/2006/relationships/hyperlink" Target="https://github.com/HotMaps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hotmaps.eu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assroom.googl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4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Technology Readiness Levels</a:t>
            </a:r>
            <a:endParaRPr lang="en-GB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4294967295"/>
          </p:nvPr>
        </p:nvSpPr>
        <p:spPr>
          <a:xfrm>
            <a:off x="758190" y="1447800"/>
            <a:ext cx="7715250" cy="521555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TRL 7 – </a:t>
            </a:r>
            <a:r>
              <a:rPr lang="en-US" sz="2800" i="1" dirty="0"/>
              <a:t>System prototype demonstration in operational environment </a:t>
            </a:r>
            <a:endParaRPr lang="en-US" sz="2800" i="1" dirty="0" smtClean="0"/>
          </a:p>
          <a:p>
            <a:endParaRPr lang="en-US" sz="2800" i="1" dirty="0" smtClean="0"/>
          </a:p>
          <a:p>
            <a:r>
              <a:rPr lang="en-US" sz="2800" i="1" dirty="0" smtClean="0"/>
              <a:t>TRL </a:t>
            </a:r>
            <a:r>
              <a:rPr lang="en-US" sz="2800" i="1" dirty="0"/>
              <a:t>8 – System complete and </a:t>
            </a:r>
            <a:r>
              <a:rPr lang="en-US" sz="2800" i="1" dirty="0" smtClean="0"/>
              <a:t>qualified</a:t>
            </a:r>
          </a:p>
          <a:p>
            <a:r>
              <a:rPr lang="en-US" sz="2800" i="1" dirty="0" smtClean="0"/>
              <a:t>TRL </a:t>
            </a:r>
            <a:r>
              <a:rPr lang="en-US" sz="2800" i="1" dirty="0"/>
              <a:t>9 – Actual system proven in operational environment (competitive manufacturing in the case of key enabling technologies; or in space)</a:t>
            </a: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i="1" dirty="0"/>
          </a:p>
        </p:txBody>
      </p:sp>
      <p:sp>
        <p:nvSpPr>
          <p:cNvPr id="5" name="Donut 4"/>
          <p:cNvSpPr/>
          <p:nvPr/>
        </p:nvSpPr>
        <p:spPr>
          <a:xfrm>
            <a:off x="575310" y="2589196"/>
            <a:ext cx="2273768" cy="1915013"/>
          </a:xfrm>
          <a:prstGeom prst="donut">
            <a:avLst>
              <a:gd name="adj" fmla="val 3798"/>
            </a:avLst>
          </a:prstGeom>
          <a:solidFill>
            <a:srgbClr val="FF0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810574" y="5037784"/>
            <a:ext cx="5544152" cy="156966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 smtClean="0">
                <a:solidFill>
                  <a:srgbClr val="FF0000"/>
                </a:solidFill>
              </a:rPr>
              <a:t>Not in scope of the project </a:t>
            </a:r>
            <a:br>
              <a:rPr lang="de-AT" sz="3200" b="1" dirty="0" smtClean="0">
                <a:solidFill>
                  <a:srgbClr val="FF0000"/>
                </a:solidFill>
              </a:rPr>
            </a:br>
            <a:r>
              <a:rPr lang="de-AT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not during project lifetime</a:t>
            </a:r>
            <a:endParaRPr lang="de-AT" sz="32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348564" y="4350619"/>
            <a:ext cx="673769" cy="68716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521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Agile software development</a:t>
            </a:r>
            <a:endParaRPr lang="en-GB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4294967295"/>
          </p:nvPr>
        </p:nvSpPr>
        <p:spPr>
          <a:xfrm>
            <a:off x="758190" y="1447800"/>
            <a:ext cx="7715250" cy="52155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i="1" dirty="0" smtClean="0"/>
              <a:t>Since the beginning of 2019 we have had a </a:t>
            </a:r>
            <a:r>
              <a:rPr lang="en-US" sz="2800" i="1" dirty="0"/>
              <a:t>release </a:t>
            </a:r>
            <a:r>
              <a:rPr lang="en-US" sz="2800" i="1" dirty="0" smtClean="0"/>
              <a:t>every 3-4 months: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i="1" dirty="0" smtClean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Beta release				Jan. 2019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Release V1.0.0		Apr. 2019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Release </a:t>
            </a:r>
            <a:r>
              <a:rPr lang="en-US" i="1" dirty="0"/>
              <a:t>V2.0.0		Aug. 2019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/>
              <a:t>Release V3.0.0		Dec. </a:t>
            </a:r>
            <a:r>
              <a:rPr lang="en-US" i="1" dirty="0" smtClean="0"/>
              <a:t>2019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i="1" dirty="0"/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i="1" dirty="0" smtClean="0"/>
              <a:t>Further releases before the project 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9573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Status of the database and toolbox</a:t>
            </a:r>
            <a:endParaRPr lang="en-GB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4294967295"/>
          </p:nvPr>
        </p:nvSpPr>
        <p:spPr>
          <a:xfrm>
            <a:off x="758190" y="1173630"/>
            <a:ext cx="7715250" cy="521555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i="1" u="sng" dirty="0" smtClean="0"/>
              <a:t>Database</a:t>
            </a:r>
            <a:r>
              <a:rPr lang="en-US" i="1" dirty="0" smtClean="0"/>
              <a:t>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For many data necessary for heating and cooling analysis default data are in the database; however, not all data contained and data not necessarily correct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In course of the Hotmaps project no further changes will be done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Follow-up project for further elaboration just recently started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i="1" u="sng" dirty="0" smtClean="0"/>
              <a:t>Toolbox: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Numerous automated and manual tests have been performed on stability and usability for all release versions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In this release it’s the first time that all CMs relevant for the toolchain are included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Still we cannot be sure that no errors occur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We have 2 servers that will be used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i="1" u="sng" dirty="0" smtClean="0"/>
              <a:t>Wiki: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Still has to be improved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i="1" dirty="0" smtClean="0"/>
              <a:t>Most information should be contained and findable</a:t>
            </a:r>
          </a:p>
        </p:txBody>
      </p:sp>
    </p:spTree>
    <p:extLst>
      <p:ext uri="{BB962C8B-B14F-4D97-AF65-F5344CB8AC3E}">
        <p14:creationId xmlns:p14="http://schemas.microsoft.com/office/powerpoint/2010/main" val="328396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 smtClean="0"/>
              <a:t>Agenda of the training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611675" y="1232082"/>
            <a:ext cx="7926860" cy="67272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Hotmaps_eLearning_Info_short_EN_2020-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06.pdf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 descr="Agenda Week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02" y="2034673"/>
            <a:ext cx="656639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7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/>
              <a:t>Scenario Toolchain – Guidelines</a:t>
            </a:r>
          </a:p>
        </p:txBody>
      </p:sp>
      <p:pic>
        <p:nvPicPr>
          <p:cNvPr id="4" name="Picture 3" descr="Hotmaps_Local_Toolchain_Overview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" y="1138272"/>
            <a:ext cx="8005884" cy="52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/>
          <p:cNvCxnSpPr>
            <a:endCxn id="47" idx="0"/>
          </p:cNvCxnSpPr>
          <p:nvPr/>
        </p:nvCxnSpPr>
        <p:spPr>
          <a:xfrm>
            <a:off x="7777430" y="2748153"/>
            <a:ext cx="0" cy="74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/>
              <a:t>Scenario Toolchain – </a:t>
            </a:r>
            <a:r>
              <a:rPr lang="en-GB" dirty="0" smtClean="0"/>
              <a:t>Training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419350" y="1574965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Decentral heating supply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419350" y="2903288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DH potential - economic assessment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84320" y="5061585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DH supply dispatch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71736" y="5524743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Excess heat transport potential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0990" y="2889617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Demand projection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4294967295"/>
          </p:nvPr>
        </p:nvSpPr>
        <p:spPr>
          <a:xfrm>
            <a:off x="201930" y="3967918"/>
            <a:ext cx="1752599" cy="101922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dirty="0" smtClean="0"/>
              <a:t>Use the resulting </a:t>
            </a:r>
            <a:br>
              <a:rPr lang="en-GB" sz="1100" dirty="0" smtClean="0"/>
            </a:br>
            <a:r>
              <a:rPr lang="en-GB" sz="1100" dirty="0" smtClean="0"/>
              <a:t>Heat &amp; floor area </a:t>
            </a:r>
            <a:br>
              <a:rPr lang="en-GB" sz="1100" dirty="0" smtClean="0"/>
            </a:br>
            <a:r>
              <a:rPr lang="en-GB" sz="1100" dirty="0" smtClean="0"/>
              <a:t>density maps</a:t>
            </a:r>
            <a:br>
              <a:rPr lang="en-GB" sz="1100" dirty="0" smtClean="0"/>
            </a:br>
            <a:r>
              <a:rPr lang="en-GB" sz="1100" dirty="0" smtClean="0"/>
              <a:t>2050</a:t>
            </a:r>
            <a:endParaRPr lang="en-GB" sz="11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425440" y="5690208"/>
            <a:ext cx="1346296" cy="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Espace réservé du contenu 2"/>
          <p:cNvSpPr>
            <a:spLocks noGrp="1"/>
          </p:cNvSpPr>
          <p:nvPr>
            <p:ph idx="4294967295"/>
          </p:nvPr>
        </p:nvSpPr>
        <p:spPr>
          <a:xfrm>
            <a:off x="5425440" y="5956324"/>
            <a:ext cx="1386839" cy="89520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dirty="0" smtClean="0"/>
              <a:t>Results already taken into account in the given input values</a:t>
            </a:r>
            <a:endParaRPr lang="en-GB" sz="1100" dirty="0"/>
          </a:p>
        </p:txBody>
      </p:sp>
      <p:sp>
        <p:nvSpPr>
          <p:cNvPr id="47" name="Rectangle 46"/>
          <p:cNvSpPr/>
          <p:nvPr/>
        </p:nvSpPr>
        <p:spPr>
          <a:xfrm>
            <a:off x="7061150" y="3495867"/>
            <a:ext cx="1432560" cy="9883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/>
              <a:t>Indicators for overall city scenarios</a:t>
            </a:r>
            <a:endParaRPr lang="de-AT" sz="1200" dirty="0"/>
          </a:p>
        </p:txBody>
      </p:sp>
      <p:sp>
        <p:nvSpPr>
          <p:cNvPr id="24" name="Espace réservé du contenu 2"/>
          <p:cNvSpPr>
            <a:spLocks noGrp="1"/>
          </p:cNvSpPr>
          <p:nvPr>
            <p:ph idx="4294967295"/>
          </p:nvPr>
        </p:nvSpPr>
        <p:spPr>
          <a:xfrm>
            <a:off x="5527088" y="1342366"/>
            <a:ext cx="2199593" cy="561397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dirty="0" smtClean="0"/>
              <a:t>Transfer of results from the CMs for selected scenarios </a:t>
            </a:r>
            <a:endParaRPr lang="en-US" sz="1100" dirty="0"/>
          </a:p>
        </p:txBody>
      </p:sp>
      <p:sp>
        <p:nvSpPr>
          <p:cNvPr id="26" name="Rounded Rectangle 25"/>
          <p:cNvSpPr/>
          <p:nvPr/>
        </p:nvSpPr>
        <p:spPr>
          <a:xfrm>
            <a:off x="7063740" y="2047752"/>
            <a:ext cx="1341120" cy="8458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SS – Scenario assessment</a:t>
            </a:r>
            <a:endParaRPr lang="de-AT" sz="1200" dirty="0">
              <a:solidFill>
                <a:srgbClr val="333333"/>
              </a:solidFill>
            </a:endParaRPr>
          </a:p>
        </p:txBody>
      </p:sp>
      <p:cxnSp>
        <p:nvCxnSpPr>
          <p:cNvPr id="54" name="Straight Arrow Connector 53"/>
          <p:cNvCxnSpPr>
            <a:stCxn id="12" idx="3"/>
            <a:endCxn id="9" idx="1"/>
          </p:cNvCxnSpPr>
          <p:nvPr/>
        </p:nvCxnSpPr>
        <p:spPr>
          <a:xfrm>
            <a:off x="1642110" y="3312527"/>
            <a:ext cx="777240" cy="13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588770" y="3318510"/>
            <a:ext cx="365759" cy="6740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428593" y="5764196"/>
            <a:ext cx="112051" cy="26261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6622732" y="1819275"/>
            <a:ext cx="1" cy="62407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Espace réservé du contenu 2"/>
          <p:cNvSpPr>
            <a:spLocks noGrp="1"/>
          </p:cNvSpPr>
          <p:nvPr>
            <p:ph idx="4294967295"/>
          </p:nvPr>
        </p:nvSpPr>
        <p:spPr>
          <a:xfrm>
            <a:off x="201930" y="1211685"/>
            <a:ext cx="2118359" cy="922494"/>
          </a:xfrm>
          <a:ln w="19050">
            <a:solidFill>
              <a:srgbClr val="00A7BA"/>
            </a:solidFill>
          </a:ln>
        </p:spPr>
        <p:txBody>
          <a:bodyPr anchor="ctr"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 smtClean="0"/>
              <a:t>CM … Calculation Module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 smtClean="0"/>
              <a:t>DH … District Heating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 smtClean="0"/>
              <a:t>SS … Spread Sheet</a:t>
            </a:r>
            <a:endParaRPr lang="en-US" sz="1200" dirty="0"/>
          </a:p>
        </p:txBody>
      </p:sp>
      <p:cxnSp>
        <p:nvCxnSpPr>
          <p:cNvPr id="62" name="Straight Arrow Connector 61"/>
          <p:cNvCxnSpPr>
            <a:stCxn id="8" idx="3"/>
            <a:endCxn id="69" idx="1"/>
          </p:cNvCxnSpPr>
          <p:nvPr/>
        </p:nvCxnSpPr>
        <p:spPr>
          <a:xfrm>
            <a:off x="3760470" y="1997875"/>
            <a:ext cx="1080135" cy="4825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4840605" y="2057468"/>
            <a:ext cx="1341120" cy="8458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SS – CM in/out</a:t>
            </a:r>
            <a:endParaRPr lang="de-AT" sz="1200" dirty="0">
              <a:solidFill>
                <a:srgbClr val="333333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283969" y="5372343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Scale Heat and Cool density maps</a:t>
            </a:r>
            <a:endParaRPr lang="de-AT" sz="1200" dirty="0">
              <a:solidFill>
                <a:srgbClr val="333333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625089" y="5612430"/>
            <a:ext cx="145923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238750" y="2914650"/>
            <a:ext cx="186690" cy="21260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5962650" y="2952750"/>
            <a:ext cx="1079734" cy="2543418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9" idx="3"/>
          </p:cNvCxnSpPr>
          <p:nvPr/>
        </p:nvCxnSpPr>
        <p:spPr>
          <a:xfrm flipV="1">
            <a:off x="3760470" y="2755841"/>
            <a:ext cx="1146810" cy="57035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9" idx="3"/>
            <a:endCxn id="26" idx="1"/>
          </p:cNvCxnSpPr>
          <p:nvPr/>
        </p:nvCxnSpPr>
        <p:spPr>
          <a:xfrm flipV="1">
            <a:off x="6181725" y="2470662"/>
            <a:ext cx="882015" cy="97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084320" y="3200400"/>
            <a:ext cx="485775" cy="60773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48" idx="0"/>
          </p:cNvCxnSpPr>
          <p:nvPr/>
        </p:nvCxnSpPr>
        <p:spPr>
          <a:xfrm flipH="1" flipV="1">
            <a:off x="4314826" y="2314577"/>
            <a:ext cx="582318" cy="14627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977765" y="3531310"/>
            <a:ext cx="354330" cy="24974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5200649" y="3704177"/>
            <a:ext cx="981076" cy="24974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Espace réservé du contenu 2"/>
          <p:cNvSpPr>
            <a:spLocks noGrp="1"/>
          </p:cNvSpPr>
          <p:nvPr>
            <p:ph idx="4294967295"/>
          </p:nvPr>
        </p:nvSpPr>
        <p:spPr>
          <a:xfrm>
            <a:off x="2625089" y="6062576"/>
            <a:ext cx="1752599" cy="747799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dirty="0" smtClean="0"/>
              <a:t>Make a heat density layer reflecting DH demand with the CM</a:t>
            </a:r>
            <a:endParaRPr lang="en-GB" sz="1100" dirty="0"/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3354704" y="5679602"/>
            <a:ext cx="120016" cy="3386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2430779" y="4193515"/>
            <a:ext cx="1341120" cy="8458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CM – </a:t>
            </a:r>
          </a:p>
          <a:p>
            <a:pPr algn="ctr"/>
            <a:r>
              <a:rPr lang="de-AT" sz="1200" dirty="0" smtClean="0">
                <a:solidFill>
                  <a:srgbClr val="333333"/>
                </a:solidFill>
              </a:rPr>
              <a:t>DH potential – user-defined thresholds</a:t>
            </a:r>
            <a:endParaRPr lang="de-AT" sz="1200" dirty="0">
              <a:solidFill>
                <a:srgbClr val="333333"/>
              </a:solidFill>
            </a:endParaRPr>
          </a:p>
        </p:txBody>
      </p:sp>
      <p:cxnSp>
        <p:nvCxnSpPr>
          <p:cNvPr id="113" name="Straight Arrow Connector 112"/>
          <p:cNvCxnSpPr>
            <a:stCxn id="112" idx="3"/>
          </p:cNvCxnSpPr>
          <p:nvPr/>
        </p:nvCxnSpPr>
        <p:spPr>
          <a:xfrm flipV="1">
            <a:off x="3771899" y="2952750"/>
            <a:ext cx="1299210" cy="166367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4084320" y="4165224"/>
            <a:ext cx="319088" cy="1425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Espace réservé du contenu 2"/>
          <p:cNvSpPr>
            <a:spLocks noGrp="1"/>
          </p:cNvSpPr>
          <p:nvPr>
            <p:ph idx="4294967295"/>
          </p:nvPr>
        </p:nvSpPr>
        <p:spPr>
          <a:xfrm>
            <a:off x="4267200" y="3777279"/>
            <a:ext cx="1259888" cy="1023321"/>
          </a:xfrm>
        </p:spPr>
        <p:txBody>
          <a:bodyPr>
            <a:normAutofit fontScale="92500"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100" dirty="0" smtClean="0"/>
              <a:t>Copy results to respective sheets, or find further information in SS</a:t>
            </a:r>
            <a:endParaRPr lang="en-GB" sz="11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097404" y="2239126"/>
            <a:ext cx="0" cy="10734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097404" y="2239126"/>
            <a:ext cx="3219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342978" y="2729716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E2</a:t>
            </a:r>
            <a:endParaRPr lang="en-US" sz="1400" b="1" dirty="0"/>
          </a:p>
        </p:txBody>
      </p:sp>
      <p:sp>
        <p:nvSpPr>
          <p:cNvPr id="56" name="Oval 55"/>
          <p:cNvSpPr/>
          <p:nvPr/>
        </p:nvSpPr>
        <p:spPr>
          <a:xfrm>
            <a:off x="3441329" y="1415468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E2</a:t>
            </a:r>
            <a:endParaRPr lang="en-US" sz="1400" b="1" dirty="0"/>
          </a:p>
        </p:txBody>
      </p:sp>
      <p:sp>
        <p:nvSpPr>
          <p:cNvPr id="57" name="Oval 56"/>
          <p:cNvSpPr/>
          <p:nvPr/>
        </p:nvSpPr>
        <p:spPr>
          <a:xfrm>
            <a:off x="3450060" y="2757059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E4</a:t>
            </a:r>
            <a:endParaRPr lang="en-US" sz="1400" b="1" dirty="0"/>
          </a:p>
        </p:txBody>
      </p:sp>
      <p:sp>
        <p:nvSpPr>
          <p:cNvPr id="58" name="Oval 57"/>
          <p:cNvSpPr/>
          <p:nvPr/>
        </p:nvSpPr>
        <p:spPr>
          <a:xfrm>
            <a:off x="3458791" y="4037005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E4</a:t>
            </a:r>
            <a:endParaRPr lang="en-US" sz="1400" b="1" dirty="0"/>
          </a:p>
        </p:txBody>
      </p:sp>
      <p:sp>
        <p:nvSpPr>
          <p:cNvPr id="60" name="Oval 59"/>
          <p:cNvSpPr/>
          <p:nvPr/>
        </p:nvSpPr>
        <p:spPr>
          <a:xfrm>
            <a:off x="2316964" y="5223932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E3</a:t>
            </a:r>
            <a:endParaRPr lang="en-US" sz="1400" b="1" dirty="0"/>
          </a:p>
        </p:txBody>
      </p:sp>
      <p:sp>
        <p:nvSpPr>
          <p:cNvPr id="61" name="Oval 60"/>
          <p:cNvSpPr/>
          <p:nvPr/>
        </p:nvSpPr>
        <p:spPr>
          <a:xfrm>
            <a:off x="5107984" y="4907830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E3</a:t>
            </a:r>
            <a:endParaRPr lang="en-US" sz="1400" b="1" dirty="0"/>
          </a:p>
        </p:txBody>
      </p:sp>
      <p:sp>
        <p:nvSpPr>
          <p:cNvPr id="63" name="Oval 62"/>
          <p:cNvSpPr/>
          <p:nvPr/>
        </p:nvSpPr>
        <p:spPr>
          <a:xfrm>
            <a:off x="7652404" y="5302045"/>
            <a:ext cx="841306" cy="48607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 smtClean="0"/>
              <a:t>Optional</a:t>
            </a:r>
            <a:endParaRPr lang="en-US" sz="1100" b="1" dirty="0"/>
          </a:p>
        </p:txBody>
      </p:sp>
      <p:sp>
        <p:nvSpPr>
          <p:cNvPr id="6" name="Rectangle 5"/>
          <p:cNvSpPr/>
          <p:nvPr/>
        </p:nvSpPr>
        <p:spPr>
          <a:xfrm>
            <a:off x="36991" y="5956324"/>
            <a:ext cx="1171320" cy="8540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25711" y="1763244"/>
            <a:ext cx="467999" cy="46799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E5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400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 smtClean="0"/>
              <a:t>Toolbox web address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14375" y="1116642"/>
            <a:ext cx="7715250" cy="75930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dirty="0" smtClean="0">
                <a:hlinkClick r:id="rId2"/>
              </a:rPr>
              <a:t>www.hotmaps.eu</a:t>
            </a:r>
            <a:r>
              <a:rPr lang="en-US" sz="2800" b="1" dirty="0" smtClean="0"/>
              <a:t> </a:t>
            </a:r>
          </a:p>
        </p:txBody>
      </p:sp>
      <p:pic>
        <p:nvPicPr>
          <p:cNvPr id="4" name="Picture 3" descr="Hotmaps Toolbo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0" y="1993191"/>
            <a:ext cx="79449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The training platform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71550" y="1318662"/>
            <a:ext cx="7715250" cy="4773766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100" b="1" dirty="0" smtClean="0"/>
              <a:t>Google </a:t>
            </a:r>
            <a:r>
              <a:rPr lang="en-US" sz="2100" b="1" dirty="0" err="1" smtClean="0"/>
              <a:t>Classrom</a:t>
            </a:r>
            <a:r>
              <a:rPr lang="en-US" sz="2100" b="1" dirty="0" smtClean="0"/>
              <a:t> </a:t>
            </a:r>
            <a:r>
              <a:rPr lang="en-US" sz="2100" b="1" dirty="0" smtClean="0">
                <a:hlinkClick r:id="rId2"/>
              </a:rPr>
              <a:t>https</a:t>
            </a:r>
            <a:r>
              <a:rPr lang="en-US" sz="2100" b="1" dirty="0">
                <a:hlinkClick r:id="rId2"/>
              </a:rPr>
              <a:t>://classroom.google.com</a:t>
            </a:r>
            <a:r>
              <a:rPr lang="en-US" sz="2100" b="1" dirty="0" smtClean="0">
                <a:hlinkClick r:id="rId2"/>
              </a:rPr>
              <a:t>/</a:t>
            </a:r>
            <a:r>
              <a:rPr lang="en-US" sz="2100" b="1" dirty="0" smtClean="0"/>
              <a:t>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100" dirty="0" smtClean="0"/>
              <a:t>Sign in to/Register your Google account,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100" dirty="0" smtClean="0"/>
              <a:t>	click Join class and provide the code: </a:t>
            </a:r>
            <a:r>
              <a:rPr lang="nl-NL" sz="2100" b="1" dirty="0" smtClean="0"/>
              <a:t>fmkpos2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nl-NL" sz="2100" dirty="0" smtClean="0"/>
              <a:t>OR accept the </a:t>
            </a:r>
            <a:r>
              <a:rPr lang="nl-NL" sz="2100" dirty="0" err="1" smtClean="0"/>
              <a:t>invitation</a:t>
            </a:r>
            <a:r>
              <a:rPr lang="nl-NL" sz="2100" dirty="0" smtClean="0"/>
              <a:t> </a:t>
            </a:r>
            <a:r>
              <a:rPr lang="nl-NL" sz="2100" dirty="0" err="1" smtClean="0"/>
              <a:t>received</a:t>
            </a:r>
            <a:r>
              <a:rPr lang="nl-NL" sz="2100" dirty="0" smtClean="0"/>
              <a:t> </a:t>
            </a:r>
            <a:r>
              <a:rPr lang="nl-NL" sz="2100" dirty="0" err="1" smtClean="0"/>
              <a:t>by</a:t>
            </a:r>
            <a:r>
              <a:rPr lang="nl-NL" sz="2100" dirty="0" smtClean="0"/>
              <a:t> email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nl-NL" sz="21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NL" sz="2100" dirty="0" smtClean="0"/>
              <a:t>In the classroom </a:t>
            </a:r>
            <a:r>
              <a:rPr lang="nl-NL" sz="2100" dirty="0" err="1" smtClean="0"/>
              <a:t>you</a:t>
            </a:r>
            <a:r>
              <a:rPr lang="nl-NL" sz="2100" dirty="0" smtClean="0"/>
              <a:t> </a:t>
            </a:r>
            <a:r>
              <a:rPr lang="nl-NL" sz="2100" dirty="0" err="1" smtClean="0"/>
              <a:t>will</a:t>
            </a:r>
            <a:r>
              <a:rPr lang="nl-NL" sz="2100" dirty="0" smtClean="0"/>
              <a:t> </a:t>
            </a:r>
            <a:r>
              <a:rPr lang="nl-NL" sz="2100" dirty="0" err="1" smtClean="0"/>
              <a:t>find</a:t>
            </a:r>
            <a:r>
              <a:rPr lang="nl-NL" sz="2100" dirty="0" smtClean="0"/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sz="2100" b="1" dirty="0" smtClean="0"/>
              <a:t>STREAM</a:t>
            </a:r>
            <a:r>
              <a:rPr lang="nl-NL" sz="2100" dirty="0" smtClean="0"/>
              <a:t>: a </a:t>
            </a:r>
            <a:r>
              <a:rPr lang="nl-NL" sz="2100" dirty="0" err="1" smtClean="0"/>
              <a:t>wall</a:t>
            </a:r>
            <a:r>
              <a:rPr lang="nl-NL" sz="2100" dirty="0" smtClean="0"/>
              <a:t> </a:t>
            </a:r>
            <a:r>
              <a:rPr lang="nl-NL" sz="2100" dirty="0" err="1" smtClean="0"/>
              <a:t>with</a:t>
            </a:r>
            <a:r>
              <a:rPr lang="nl-NL" sz="2100" dirty="0" smtClean="0"/>
              <a:t> updates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sz="2100" b="1" dirty="0" smtClean="0"/>
              <a:t>CLASSWORK</a:t>
            </a:r>
            <a:r>
              <a:rPr lang="nl-NL" sz="2100" dirty="0" smtClean="0"/>
              <a:t>: </a:t>
            </a:r>
            <a:r>
              <a:rPr lang="nl-NL" sz="2100" dirty="0" err="1" smtClean="0"/>
              <a:t>all</a:t>
            </a:r>
            <a:r>
              <a:rPr lang="nl-NL" sz="2100" dirty="0" smtClean="0"/>
              <a:t> </a:t>
            </a:r>
            <a:r>
              <a:rPr lang="nl-NL" sz="2100" dirty="0" err="1" smtClean="0"/>
              <a:t>material</a:t>
            </a:r>
            <a:r>
              <a:rPr lang="nl-NL" sz="2100" dirty="0" smtClean="0"/>
              <a:t>, </a:t>
            </a:r>
            <a:r>
              <a:rPr lang="nl-NL" sz="2100" dirty="0" err="1" smtClean="0"/>
              <a:t>assignments</a:t>
            </a:r>
            <a:r>
              <a:rPr lang="nl-NL" sz="2100" dirty="0" smtClean="0"/>
              <a:t> </a:t>
            </a:r>
            <a:r>
              <a:rPr lang="nl-NL" sz="2100" dirty="0" err="1" smtClean="0"/>
              <a:t>and</a:t>
            </a:r>
            <a:r>
              <a:rPr lang="nl-NL" sz="2100" dirty="0" smtClean="0"/>
              <a:t> tests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NL" sz="2100" b="1" dirty="0" smtClean="0"/>
              <a:t>PEOPLE</a:t>
            </a:r>
            <a:r>
              <a:rPr lang="nl-NL" sz="2100" dirty="0" smtClean="0"/>
              <a:t>: </a:t>
            </a:r>
            <a:r>
              <a:rPr lang="nl-NL" sz="2100" dirty="0" err="1" smtClean="0"/>
              <a:t>your</a:t>
            </a:r>
            <a:r>
              <a:rPr lang="nl-NL" sz="2100" dirty="0" smtClean="0"/>
              <a:t> trainers </a:t>
            </a:r>
            <a:r>
              <a:rPr lang="nl-NL" sz="2100" dirty="0" err="1" smtClean="0"/>
              <a:t>and</a:t>
            </a:r>
            <a:r>
              <a:rPr lang="nl-NL" sz="2100" dirty="0" smtClean="0"/>
              <a:t> </a:t>
            </a:r>
            <a:r>
              <a:rPr lang="nl-NL" sz="2100" dirty="0" err="1" smtClean="0"/>
              <a:t>classmates</a:t>
            </a:r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32595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Autofit/>
          </a:bodyPr>
          <a:lstStyle/>
          <a:p>
            <a:r>
              <a:rPr lang="en-GB" dirty="0" smtClean="0"/>
              <a:t>More Hotmaps links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58189" y="1447800"/>
            <a:ext cx="7928609" cy="5181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Toolbox: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hlinkClick r:id="rId2"/>
              </a:rPr>
              <a:t>www.hotmaps.eu</a:t>
            </a:r>
            <a:r>
              <a:rPr lang="en-US" sz="2400" dirty="0" smtClean="0"/>
              <a:t> 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Project website: 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hlinkClick r:id="rId3"/>
              </a:rPr>
              <a:t>www.hotmaps-project.eu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Open Source Data for download: 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hlinkClick r:id="rId4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</a:t>
            </a:r>
            <a:r>
              <a:rPr lang="en-US" sz="2400" dirty="0">
                <a:hlinkClick r:id="rId4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://</a:t>
            </a:r>
            <a:r>
              <a:rPr lang="en-US" sz="2400" dirty="0" smtClean="0">
                <a:hlinkClick r:id="rId4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gitlab.com/HotMaps</a:t>
            </a:r>
            <a:r>
              <a:rPr lang="en-US" sz="2400" dirty="0" smtClean="0"/>
              <a:t>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Open </a:t>
            </a:r>
            <a:r>
              <a:rPr lang="en-US" sz="2400" dirty="0">
                <a:sym typeface="Wingdings" panose="05000000000000000000" pitchFamily="2" charset="2"/>
              </a:rPr>
              <a:t>Source </a:t>
            </a:r>
            <a:r>
              <a:rPr lang="en-US" sz="2400" dirty="0" smtClean="0">
                <a:sym typeface="Wingdings" panose="05000000000000000000" pitchFamily="2" charset="2"/>
              </a:rPr>
              <a:t>Modules for download: </a:t>
            </a:r>
            <a:r>
              <a:rPr lang="en-US" sz="2400" dirty="0">
                <a:sym typeface="Wingdings" panose="05000000000000000000" pitchFamily="2" charset="2"/>
              </a:rPr>
              <a:t/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hlinkClick r:id="rId4"/>
              </a:rPr>
              <a:t>https://github.com/HotMaps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068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Autofit/>
          </a:bodyPr>
          <a:lstStyle/>
          <a:p>
            <a:r>
              <a:rPr lang="en-GB" dirty="0" smtClean="0"/>
              <a:t>What’s next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58189" y="1447800"/>
            <a:ext cx="7928609" cy="5181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Access the training platform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>
                <a:hlinkClick r:id="rId2"/>
              </a:rPr>
              <a:t>https://classroom.google.com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code: </a:t>
            </a:r>
            <a:r>
              <a:rPr lang="nl-NL" sz="2400" b="1" dirty="0" smtClean="0"/>
              <a:t>fmkpos2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 smtClean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Watch the Tutorial and Introductory Videos and submit the quiz </a:t>
            </a:r>
            <a:r>
              <a:rPr lang="en-US" sz="2400" dirty="0" smtClean="0">
                <a:sym typeface="Wingdings" panose="05000000000000000000" pitchFamily="2" charset="2"/>
              </a:rPr>
              <a:t>not </a:t>
            </a:r>
            <a:r>
              <a:rPr lang="en-US" sz="2400" dirty="0" smtClean="0">
                <a:sym typeface="Wingdings" panose="05000000000000000000" pitchFamily="2" charset="2"/>
              </a:rPr>
              <a:t>later than July 1</a:t>
            </a:r>
            <a:r>
              <a:rPr lang="en-US" sz="2400" baseline="30000" dirty="0" smtClean="0">
                <a:sym typeface="Wingdings" panose="05000000000000000000" pitchFamily="2" charset="2"/>
              </a:rPr>
              <a:t>st</a:t>
            </a:r>
            <a:r>
              <a:rPr lang="en-US" sz="2400" dirty="0" smtClean="0">
                <a:sym typeface="Wingdings" panose="05000000000000000000" pitchFamily="2" charset="2"/>
              </a:rPr>
              <a:t> 4 PM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sym typeface="Wingdings" panose="05000000000000000000" pitchFamily="2" charset="2"/>
              </a:rPr>
              <a:t>Next appointments: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ym typeface="Wingdings" panose="05000000000000000000" pitchFamily="2" charset="2"/>
              </a:rPr>
              <a:t>Wednesday </a:t>
            </a:r>
            <a:r>
              <a:rPr lang="en-US" sz="2000" dirty="0">
                <a:sym typeface="Wingdings" panose="05000000000000000000" pitchFamily="2" charset="2"/>
              </a:rPr>
              <a:t>1</a:t>
            </a:r>
            <a:r>
              <a:rPr lang="en-US" sz="2000" baseline="30000" dirty="0" smtClean="0">
                <a:sym typeface="Wingdings" panose="05000000000000000000" pitchFamily="2" charset="2"/>
              </a:rPr>
              <a:t>th</a:t>
            </a:r>
            <a:r>
              <a:rPr lang="en-US" sz="2000" dirty="0" smtClean="0">
                <a:sym typeface="Wingdings" panose="05000000000000000000" pitchFamily="2" charset="2"/>
              </a:rPr>
              <a:t> July 9 AM: Video recording of Exercise 1 and 2 will be posted on </a:t>
            </a:r>
            <a:r>
              <a:rPr lang="en-US" sz="2000" dirty="0">
                <a:sym typeface="Wingdings" panose="05000000000000000000" pitchFamily="2" charset="2"/>
              </a:rPr>
              <a:t>G</a:t>
            </a:r>
            <a:r>
              <a:rPr lang="en-US" sz="2000" dirty="0" smtClean="0">
                <a:sym typeface="Wingdings" panose="05000000000000000000" pitchFamily="2" charset="2"/>
              </a:rPr>
              <a:t>oogle Classroom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ym typeface="Wingdings" panose="05000000000000000000" pitchFamily="2" charset="2"/>
              </a:rPr>
              <a:t>Thursday 2</a:t>
            </a:r>
            <a:r>
              <a:rPr lang="en-US" sz="2000" baseline="30000" dirty="0" smtClean="0">
                <a:sym typeface="Wingdings" panose="05000000000000000000" pitchFamily="2" charset="2"/>
              </a:rPr>
              <a:t>nd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July 11-12 AM: Live support session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ym typeface="Wingdings" panose="05000000000000000000" pitchFamily="2" charset="2"/>
              </a:rPr>
              <a:t>More info and assigned support group by email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475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2143124" y="1547917"/>
            <a:ext cx="6572251" cy="402511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500" b="1" dirty="0" smtClean="0">
                <a:solidFill>
                  <a:srgbClr val="00A7BA"/>
                </a:solidFill>
                <a:latin typeface="Calibri" pitchFamily="34" charset="0"/>
              </a:rPr>
              <a:t>Welcome!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600" dirty="0">
                <a:solidFill>
                  <a:srgbClr val="00A7BA"/>
                </a:solidFill>
                <a:latin typeface="Calibri" pitchFamily="34" charset="0"/>
              </a:rPr>
              <a:t>to the </a:t>
            </a:r>
            <a:endParaRPr lang="en-US" sz="2600" dirty="0" smtClean="0">
              <a:solidFill>
                <a:srgbClr val="00A7BA"/>
              </a:solidFill>
              <a:latin typeface="Calibri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500" b="1" dirty="0" smtClean="0">
                <a:solidFill>
                  <a:srgbClr val="00A7BA"/>
                </a:solidFill>
                <a:latin typeface="Calibri" pitchFamily="34" charset="0"/>
              </a:rPr>
              <a:t>Training </a:t>
            </a:r>
            <a:r>
              <a:rPr lang="en-US" sz="2500" dirty="0" smtClean="0">
                <a:solidFill>
                  <a:srgbClr val="00A7BA"/>
                </a:solidFill>
                <a:latin typeface="Calibri" pitchFamily="34" charset="0"/>
              </a:rPr>
              <a:t>on the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500" b="1" dirty="0" smtClean="0">
                <a:solidFill>
                  <a:srgbClr val="00A7BA"/>
                </a:solidFill>
                <a:latin typeface="Calibri" pitchFamily="34" charset="0"/>
              </a:rPr>
              <a:t>Hotmaps database and toolbox</a:t>
            </a:r>
            <a:endParaRPr lang="fr-FR" sz="2300" b="1" dirty="0" smtClean="0">
              <a:solidFill>
                <a:srgbClr val="00A7BA"/>
              </a:solidFill>
            </a:endParaRPr>
          </a:p>
          <a:p>
            <a:endParaRPr lang="fr-FR" sz="2300" dirty="0" smtClean="0">
              <a:solidFill>
                <a:srgbClr val="00A7BA"/>
              </a:solidFill>
            </a:endParaRPr>
          </a:p>
          <a:p>
            <a:endParaRPr lang="fr-FR" sz="2300" dirty="0" smtClean="0">
              <a:solidFill>
                <a:srgbClr val="00A7BA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43123" y="5130303"/>
            <a:ext cx="62333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A7BA"/>
              </a:solidFill>
            </a:endParaRPr>
          </a:p>
          <a:p>
            <a:endParaRPr lang="en-US" sz="2000" dirty="0" smtClean="0">
              <a:solidFill>
                <a:srgbClr val="00A7BA"/>
              </a:solidFill>
              <a:latin typeface="Calibri" pitchFamily="34" charset="0"/>
            </a:endParaRPr>
          </a:p>
          <a:p>
            <a:r>
              <a:rPr lang="en-US" sz="2000" dirty="0" smtClean="0">
                <a:solidFill>
                  <a:srgbClr val="00A7BA"/>
                </a:solidFill>
                <a:latin typeface="Calibri" pitchFamily="34" charset="0"/>
              </a:rPr>
              <a:t>29</a:t>
            </a:r>
            <a:r>
              <a:rPr lang="en-US" sz="2000" baseline="30000" dirty="0" smtClean="0">
                <a:solidFill>
                  <a:srgbClr val="00A7BA"/>
                </a:solidFill>
                <a:latin typeface="Calibri" pitchFamily="34" charset="0"/>
              </a:rPr>
              <a:t>th</a:t>
            </a:r>
            <a:r>
              <a:rPr lang="en-US" sz="2000" dirty="0" smtClean="0">
                <a:solidFill>
                  <a:srgbClr val="00A7BA"/>
                </a:solidFill>
                <a:latin typeface="Calibri" pitchFamily="34" charset="0"/>
              </a:rPr>
              <a:t> June – 17</a:t>
            </a:r>
            <a:r>
              <a:rPr lang="en-US" sz="2000" baseline="30000" dirty="0" smtClean="0">
                <a:solidFill>
                  <a:srgbClr val="00A7BA"/>
                </a:solidFill>
                <a:latin typeface="Calibri" pitchFamily="34" charset="0"/>
              </a:rPr>
              <a:t>th</a:t>
            </a:r>
            <a:r>
              <a:rPr lang="en-US" sz="2000" dirty="0" smtClean="0">
                <a:solidFill>
                  <a:srgbClr val="00A7BA"/>
                </a:solidFill>
                <a:latin typeface="Calibri" pitchFamily="34" charset="0"/>
              </a:rPr>
              <a:t> July 2020, Europe</a:t>
            </a:r>
            <a:endParaRPr lang="en-US" sz="2000" dirty="0">
              <a:solidFill>
                <a:srgbClr val="00A7BA"/>
              </a:solidFill>
              <a:latin typeface="Calibri" pitchFamily="34" charset="0"/>
            </a:endParaRPr>
          </a:p>
        </p:txBody>
      </p:sp>
      <p:pic>
        <p:nvPicPr>
          <p:cNvPr id="7" name="Picture 10" descr="eu_fla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54" y="177043"/>
            <a:ext cx="566594" cy="37585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6229137" y="149525"/>
            <a:ext cx="2794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A7BA"/>
                </a:solidFill>
              </a:rPr>
              <a:t>Funded by the Horizon 2020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  <a:r>
              <a:rPr lang="en-US" sz="1050" baseline="0" dirty="0" err="1">
                <a:solidFill>
                  <a:srgbClr val="00A7BA"/>
                </a:solidFill>
              </a:rPr>
              <a:t>programme</a:t>
            </a:r>
            <a:r>
              <a:rPr lang="en-US" sz="1050" baseline="0" dirty="0">
                <a:solidFill>
                  <a:srgbClr val="00A7BA"/>
                </a:solidFill>
              </a:rPr>
              <a:t> </a:t>
            </a:r>
          </a:p>
          <a:p>
            <a:r>
              <a:rPr lang="en-US" sz="1050" baseline="0" dirty="0">
                <a:solidFill>
                  <a:srgbClr val="00A7BA"/>
                </a:solidFill>
              </a:rPr>
              <a:t>of the European Union</a:t>
            </a:r>
            <a:endParaRPr lang="en-US" sz="1050" dirty="0">
              <a:solidFill>
                <a:srgbClr val="00A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18722" y="1264926"/>
            <a:ext cx="7715250" cy="4983466"/>
          </a:xfrm>
        </p:spPr>
        <p:txBody>
          <a:bodyPr anchor="ctr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4800" b="1" dirty="0" smtClean="0">
                <a:sym typeface="Wingdings" panose="05000000000000000000" pitchFamily="2" charset="2"/>
              </a:rPr>
              <a:t>Have fun!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800" dirty="0" smtClean="0">
                <a:sym typeface="Wingdings" panose="05000000000000000000" pitchFamily="2" charset="2"/>
              </a:rPr>
              <a:t>&amp;</a:t>
            </a:r>
            <a:endParaRPr lang="en-GB" sz="3600" dirty="0" smtClean="0">
              <a:sym typeface="Wingdings" panose="05000000000000000000" pitchFamily="2" charset="2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4800" b="1" dirty="0">
                <a:sym typeface="Wingdings" panose="05000000000000000000" pitchFamily="2" charset="2"/>
              </a:rPr>
              <a:t>Please ask, if you have any </a:t>
            </a:r>
            <a:r>
              <a:rPr lang="en-GB" sz="4800" b="1" dirty="0" smtClean="0">
                <a:sym typeface="Wingdings" panose="05000000000000000000" pitchFamily="2" charset="2"/>
              </a:rPr>
              <a:t>question!</a:t>
            </a:r>
            <a:endParaRPr lang="en-GB" sz="48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979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Zentrum</a:t>
            </a:r>
            <a:r>
              <a:rPr lang="en-US" dirty="0" smtClean="0"/>
              <a:t> f. </a:t>
            </a:r>
            <a:r>
              <a:rPr lang="en-US" dirty="0" err="1" smtClean="0"/>
              <a:t>Energiewirtschaft</a:t>
            </a:r>
            <a:r>
              <a:rPr lang="en-US" dirty="0" smtClean="0"/>
              <a:t> und Umwelt (e-think)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hummel@e-think.ac.at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0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71550" y="1318661"/>
            <a:ext cx="7715250" cy="50574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Climate change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Low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economy and energy system is necessary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Heating </a:t>
            </a:r>
            <a:r>
              <a:rPr lang="en-US" sz="2400" dirty="0"/>
              <a:t>and cooling is highly relevant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Heating </a:t>
            </a:r>
            <a:r>
              <a:rPr lang="en-US" sz="2400" dirty="0"/>
              <a:t>and cooling needs long term </a:t>
            </a:r>
            <a:r>
              <a:rPr lang="en-US" sz="2400" dirty="0" smtClean="0"/>
              <a:t>planning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Aim of Hotmaps: assist long term planning in heating and cooling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7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Hotmaps – What for?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58190" y="1447800"/>
            <a:ext cx="7715250" cy="52155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i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i="1" dirty="0" smtClean="0"/>
              <a:t>Hotmaps </a:t>
            </a:r>
            <a:r>
              <a:rPr lang="en-US" i="1" dirty="0"/>
              <a:t>develops, demonstrates and disseminates </a:t>
            </a:r>
            <a:r>
              <a:rPr lang="en-US" b="1" i="1" dirty="0"/>
              <a:t>a toolbox to support public authorities, energy agencies and planners in strategic heating and cooling planning</a:t>
            </a:r>
            <a:r>
              <a:rPr lang="en-US" i="1" dirty="0"/>
              <a:t> at local, regional and national levels, and in line with EU policies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580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/>
          <a:lstStyle/>
          <a:p>
            <a:r>
              <a:rPr lang="en-GB" dirty="0" smtClean="0"/>
              <a:t>Aim of the event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971550" y="1318661"/>
            <a:ext cx="7715250" cy="505744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u="sng" dirty="0" smtClean="0"/>
              <a:t>Learning &amp; Training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/>
              <a:t>After the training you should know how to use the Hotmaps database and toolbox for </a:t>
            </a:r>
            <a:r>
              <a:rPr lang="en-US" sz="2400" dirty="0" err="1" smtClean="0"/>
              <a:t>analysing</a:t>
            </a:r>
            <a:r>
              <a:rPr lang="en-US" sz="2400" dirty="0" smtClean="0"/>
              <a:t> and planning heating and cooling in a selected region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u="sng" dirty="0"/>
              <a:t>Testing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smtClean="0"/>
              <a:t>The event will also serve as further test of the tools and the platform and most probably assist to increase stability, usability and credibility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495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Hotmaps – The 3 pillars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758189" y="1317930"/>
            <a:ext cx="7928609" cy="521555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600" b="1" i="1" u="sng" dirty="0"/>
              <a:t>User-driven</a:t>
            </a:r>
            <a:r>
              <a:rPr lang="en-US" sz="2600" b="1" i="1" dirty="0"/>
              <a:t>: </a:t>
            </a:r>
            <a:r>
              <a:rPr lang="en-US" sz="2600" dirty="0"/>
              <a:t>developed in close collaboration with 7 European pilot areas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600" b="1" i="1" u="sng" dirty="0"/>
              <a:t>Open source</a:t>
            </a:r>
            <a:r>
              <a:rPr lang="en-US" sz="2600" b="1" i="1" dirty="0"/>
              <a:t>: </a:t>
            </a:r>
            <a:r>
              <a:rPr lang="en-US" sz="2600" i="1" dirty="0"/>
              <a:t>the developed tool and all related modules will run without requiring any other commercial tool or software. Use of and access to Source Code is subject to Open Source </a:t>
            </a:r>
            <a:r>
              <a:rPr lang="en-US" sz="2600" i="1" dirty="0" smtClean="0"/>
              <a:t>License</a:t>
            </a:r>
            <a:endParaRPr lang="en-US" sz="2600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600" b="1" i="1" u="sng" dirty="0"/>
              <a:t>EU-28 compatible and adaptable</a:t>
            </a:r>
            <a:r>
              <a:rPr lang="en-US" sz="2600" b="1" i="1" dirty="0"/>
              <a:t>:</a:t>
            </a:r>
            <a:r>
              <a:rPr lang="en-US" sz="2600" i="1" dirty="0"/>
              <a:t> the tool will be applicable for cities in all 28 EU Member States by default and users can upload their own data</a:t>
            </a:r>
          </a:p>
        </p:txBody>
      </p:sp>
    </p:spTree>
    <p:extLst>
      <p:ext uri="{BB962C8B-B14F-4D97-AF65-F5344CB8AC3E}">
        <p14:creationId xmlns:p14="http://schemas.microsoft.com/office/powerpoint/2010/main" val="130771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Autofit/>
          </a:bodyPr>
          <a:lstStyle/>
          <a:p>
            <a:r>
              <a:rPr lang="en-GB" dirty="0" smtClean="0"/>
              <a:t>The experts behind the project</a:t>
            </a:r>
            <a:endParaRPr lang="en-GB" dirty="0"/>
          </a:p>
        </p:txBody>
      </p:sp>
      <p:pic>
        <p:nvPicPr>
          <p:cNvPr id="4" name="Imag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4" y="1498652"/>
            <a:ext cx="8472732" cy="38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en-GB" dirty="0" smtClean="0"/>
              <a:t>Regional overview</a:t>
            </a:r>
            <a:endParaRPr lang="en-GB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xmlns="" id="{32C65768-1CBB-4294-9B4E-173E8A9E94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29030" r="24106" b="15781"/>
          <a:stretch/>
        </p:blipFill>
        <p:spPr>
          <a:xfrm>
            <a:off x="632407" y="1119980"/>
            <a:ext cx="7854368" cy="56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1550" y="0"/>
            <a:ext cx="7715249" cy="1033499"/>
          </a:xfrm>
        </p:spPr>
        <p:txBody>
          <a:bodyPr>
            <a:normAutofit/>
          </a:bodyPr>
          <a:lstStyle/>
          <a:p>
            <a:r>
              <a:rPr lang="fr-FR" dirty="0" err="1" smtClean="0"/>
              <a:t>Context</a:t>
            </a:r>
            <a:r>
              <a:rPr lang="fr-FR" dirty="0" smtClean="0"/>
              <a:t> &amp; timing</a:t>
            </a:r>
            <a:endParaRPr lang="fr-FR" dirty="0"/>
          </a:p>
        </p:txBody>
      </p:sp>
      <p:pic>
        <p:nvPicPr>
          <p:cNvPr id="4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"/>
          <a:stretch/>
        </p:blipFill>
        <p:spPr bwMode="auto">
          <a:xfrm>
            <a:off x="876425" y="1101289"/>
            <a:ext cx="7942074" cy="55757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6"/>
          <p:cNvSpPr txBox="1">
            <a:spLocks noChangeArrowheads="1"/>
          </p:cNvSpPr>
          <p:nvPr/>
        </p:nvSpPr>
        <p:spPr bwMode="auto">
          <a:xfrm>
            <a:off x="7760642" y="464236"/>
            <a:ext cx="1297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de-DE" b="1" dirty="0" smtClean="0">
                <a:solidFill>
                  <a:srgbClr val="FF0000"/>
                </a:solidFill>
              </a:rPr>
              <a:t>Sept 2020</a:t>
            </a:r>
            <a:endParaRPr lang="en-GB" altLang="de-DE" sz="1400" b="1" dirty="0">
              <a:solidFill>
                <a:srgbClr val="FF0000"/>
              </a:solidFill>
            </a:endParaRPr>
          </a:p>
        </p:txBody>
      </p:sp>
      <p:sp>
        <p:nvSpPr>
          <p:cNvPr id="8" name="Textfeld 6"/>
          <p:cNvSpPr txBox="1">
            <a:spLocks noChangeArrowheads="1"/>
          </p:cNvSpPr>
          <p:nvPr/>
        </p:nvSpPr>
        <p:spPr bwMode="auto">
          <a:xfrm>
            <a:off x="5659854" y="375792"/>
            <a:ext cx="1949514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de-DE" b="1" dirty="0" smtClean="0">
                <a:solidFill>
                  <a:srgbClr val="FF0000"/>
                </a:solidFill>
              </a:rPr>
              <a:t>5 x 1½ days WS</a:t>
            </a:r>
            <a:endParaRPr lang="en-GB" altLang="de-DE" sz="1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924579" y="745124"/>
            <a:ext cx="292164" cy="159216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feld 6"/>
          <p:cNvSpPr txBox="1">
            <a:spLocks noChangeArrowheads="1"/>
          </p:cNvSpPr>
          <p:nvPr/>
        </p:nvSpPr>
        <p:spPr bwMode="auto">
          <a:xfrm>
            <a:off x="7221504" y="2122230"/>
            <a:ext cx="1836770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</a:defRPr>
            </a:lvl1pPr>
          </a:lstStyle>
          <a:p>
            <a:r>
              <a:rPr lang="en-GB" altLang="de-DE" dirty="0"/>
              <a:t>1 x ½ </a:t>
            </a:r>
            <a:r>
              <a:rPr lang="en-GB" altLang="de-DE" dirty="0" smtClean="0"/>
              <a:t>day </a:t>
            </a:r>
            <a:r>
              <a:rPr lang="en-GB" altLang="de-DE" dirty="0"/>
              <a:t>WS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24802" y="2491562"/>
            <a:ext cx="84728" cy="260478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Donut 2"/>
          <p:cNvSpPr/>
          <p:nvPr/>
        </p:nvSpPr>
        <p:spPr>
          <a:xfrm>
            <a:off x="6209489" y="4954160"/>
            <a:ext cx="1432970" cy="888374"/>
          </a:xfrm>
          <a:prstGeom prst="donut">
            <a:avLst>
              <a:gd name="adj" fmla="val 1397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211127" y="760485"/>
            <a:ext cx="169456" cy="565278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feld 6"/>
          <p:cNvSpPr txBox="1">
            <a:spLocks noChangeArrowheads="1"/>
          </p:cNvSpPr>
          <p:nvPr/>
        </p:nvSpPr>
        <p:spPr bwMode="auto">
          <a:xfrm>
            <a:off x="7070661" y="1638302"/>
            <a:ext cx="1949514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de-DE" b="1" dirty="0" smtClean="0">
                <a:solidFill>
                  <a:srgbClr val="FF0000"/>
                </a:solidFill>
              </a:rPr>
              <a:t>Online course</a:t>
            </a:r>
            <a:endParaRPr lang="en-GB" altLang="de-DE" sz="14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772150" y="554938"/>
            <a:ext cx="1713393" cy="552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324725" y="2312416"/>
            <a:ext cx="1638852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0108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5" grpId="0" animBg="1"/>
      <p:bldP spid="3" grpId="0" animBg="1"/>
      <p:bldP spid="12" grpId="0" animBg="1"/>
    </p:bldLst>
  </p:timing>
</p:sld>
</file>

<file path=ppt/theme/theme1.xml><?xml version="1.0" encoding="utf-8"?>
<a:theme xmlns:a="http://schemas.openxmlformats.org/drawingml/2006/main" name="hotmaps_standard_PPT_v2">
  <a:themeElements>
    <a:clrScheme name="Custom 3">
      <a:dk1>
        <a:srgbClr val="2C8B96"/>
      </a:dk1>
      <a:lt1>
        <a:srgbClr val="F9F8F7"/>
      </a:lt1>
      <a:dk2>
        <a:srgbClr val="2C8B96"/>
      </a:dk2>
      <a:lt2>
        <a:srgbClr val="F9F8F7"/>
      </a:lt2>
      <a:accent1>
        <a:srgbClr val="03A7B8"/>
      </a:accent1>
      <a:accent2>
        <a:srgbClr val="A63F38"/>
      </a:accent2>
      <a:accent3>
        <a:srgbClr val="E24347"/>
      </a:accent3>
      <a:accent4>
        <a:srgbClr val="ECE9E6"/>
      </a:accent4>
      <a:accent5>
        <a:srgbClr val="3DB8C6"/>
      </a:accent5>
      <a:accent6>
        <a:srgbClr val="75C7D4"/>
      </a:accent6>
      <a:hlink>
        <a:srgbClr val="A63F38"/>
      </a:hlink>
      <a:folHlink>
        <a:srgbClr val="E24347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AEB330F5AB5F43B244BD5EBF09EFCA" ma:contentTypeVersion="12" ma:contentTypeDescription="Opret et nyt dokument." ma:contentTypeScope="" ma:versionID="65dbd1032dc4d490806c912bdbf02369">
  <xsd:schema xmlns:xsd="http://www.w3.org/2001/XMLSchema" xmlns:xs="http://www.w3.org/2001/XMLSchema" xmlns:p="http://schemas.microsoft.com/office/2006/metadata/properties" xmlns:ns2="fe121e20-e7f1-46f8-9cf0-3dcc1c9d6a71" xmlns:ns3="3cb11f44-5089-44be-a7dd-4fed73cd74f9" targetNamespace="http://schemas.microsoft.com/office/2006/metadata/properties" ma:root="true" ma:fieldsID="bc3094670f88a7f4562d85058717a05c" ns2:_="" ns3:_="">
    <xsd:import namespace="fe121e20-e7f1-46f8-9cf0-3dcc1c9d6a71"/>
    <xsd:import namespace="3cb11f44-5089-44be-a7dd-4fed73cd74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21e20-e7f1-46f8-9cf0-3dcc1c9d6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b11f44-5089-44be-a7dd-4fed73cd74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912009-A29A-4C92-91FC-52E1EF3466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33AC96-9373-4156-8662-F2EF1418DE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121e20-e7f1-46f8-9cf0-3dcc1c9d6a71"/>
    <ds:schemaRef ds:uri="3cb11f44-5089-44be-a7dd-4fed73cd74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E56BBE-99CF-45EA-95EF-7CF40D4C5D66}">
  <ds:schemaRefs>
    <ds:schemaRef ds:uri="http://schemas.microsoft.com/office/2006/documentManagement/types"/>
    <ds:schemaRef ds:uri="3cb11f44-5089-44be-a7dd-4fed73cd74f9"/>
    <ds:schemaRef ds:uri="http://purl.org/dc/elements/1.1/"/>
    <ds:schemaRef ds:uri="http://schemas.microsoft.com/office/infopath/2007/PartnerControls"/>
    <ds:schemaRef ds:uri="fe121e20-e7f1-46f8-9cf0-3dcc1c9d6a71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hotmaps_standard_PPT_v2</Template>
  <TotalTime>210</TotalTime>
  <Words>670</Words>
  <Application>Microsoft Macintosh PowerPoint</Application>
  <PresentationFormat>On-screen Show (4:3)</PresentationFormat>
  <Paragraphs>136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hotmaps_standard_PPT_v2</vt:lpstr>
      <vt:lpstr>…</vt:lpstr>
      <vt:lpstr>PowerPoint Presentation</vt:lpstr>
      <vt:lpstr>Background</vt:lpstr>
      <vt:lpstr>Hotmaps – What for?</vt:lpstr>
      <vt:lpstr>Aim of the event</vt:lpstr>
      <vt:lpstr>Hotmaps – The 3 pillars</vt:lpstr>
      <vt:lpstr>The experts behind the project</vt:lpstr>
      <vt:lpstr>Regional overview</vt:lpstr>
      <vt:lpstr>Context &amp; timing</vt:lpstr>
      <vt:lpstr>Technology Readiness Levels</vt:lpstr>
      <vt:lpstr>Agile software development</vt:lpstr>
      <vt:lpstr>Status of the database and toolbox</vt:lpstr>
      <vt:lpstr>Agenda of the training</vt:lpstr>
      <vt:lpstr>Scenario Toolchain – Guidelines</vt:lpstr>
      <vt:lpstr>Scenario Toolchain – Training</vt:lpstr>
      <vt:lpstr>Toolbox web address</vt:lpstr>
      <vt:lpstr>The training platform</vt:lpstr>
      <vt:lpstr>More Hotmaps links</vt:lpstr>
      <vt:lpstr>What’s next</vt:lpstr>
      <vt:lpstr>PowerPoint Presentation</vt:lpstr>
      <vt:lpstr>PowerPoint Presentation</vt:lpstr>
    </vt:vector>
  </TitlesOfParts>
  <Company>TU Wien - Campusversion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hummel</dc:creator>
  <cp:lastModifiedBy>Giulia Conforto</cp:lastModifiedBy>
  <cp:revision>412</cp:revision>
  <dcterms:created xsi:type="dcterms:W3CDTF">2018-03-06T16:38:52Z</dcterms:created>
  <dcterms:modified xsi:type="dcterms:W3CDTF">2020-06-23T08:15:04Z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0x010100B7AEB330F5AB5F43B244BD5EBF09EFCA</vt:lpwstr>
  </property>
</Properties>
</file>